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34" userDrawn="1">
          <p15:clr>
            <a:srgbClr val="A4A3A4"/>
          </p15:clr>
        </p15:guide>
        <p15:guide id="2" pos="1910" userDrawn="1">
          <p15:clr>
            <a:srgbClr val="A4A3A4"/>
          </p15:clr>
        </p15:guide>
        <p15:guide id="3" pos="3850" userDrawn="1">
          <p15:clr>
            <a:srgbClr val="A4A3A4"/>
          </p15:clr>
        </p15:guide>
        <p15:guide id="4" userDrawn="1">
          <p15:clr>
            <a:srgbClr val="A4A3A4"/>
          </p15:clr>
        </p15:guide>
        <p15:guide id="5" orient="horz" pos="2863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C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4" y="56"/>
      </p:cViewPr>
      <p:guideLst>
        <p:guide orient="horz" pos="1434"/>
        <p:guide pos="1910"/>
        <p:guide pos="3850"/>
        <p:guide/>
        <p:guide orient="horz" pos="2863"/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ny Wessels" userId="1a036a6d94949241" providerId="LiveId" clId="{E04C2032-536D-4ED1-892F-67E510D374E8}"/>
    <pc:docChg chg="delSld">
      <pc:chgData name="Penny Wessels" userId="1a036a6d94949241" providerId="LiveId" clId="{E04C2032-536D-4ED1-892F-67E510D374E8}" dt="2023-02-24T04:29:18.023" v="0" actId="47"/>
      <pc:docMkLst>
        <pc:docMk/>
      </pc:docMkLst>
      <pc:sldChg chg="del">
        <pc:chgData name="Penny Wessels" userId="1a036a6d94949241" providerId="LiveId" clId="{E04C2032-536D-4ED1-892F-67E510D374E8}" dt="2023-02-24T04:29:18.023" v="0" actId="47"/>
        <pc:sldMkLst>
          <pc:docMk/>
          <pc:sldMk cId="3628944449" sldId="262"/>
        </pc:sldMkLst>
      </pc:sldChg>
    </pc:docChg>
  </pc:docChgLst>
  <pc:docChgLst>
    <pc:chgData name="Penny Wessels" userId="1a036a6d94949241" providerId="LiveId" clId="{A616158A-CF1F-4DC7-90F0-BAAB3ECC7A0B}"/>
    <pc:docChg chg="undo custSel addSld delSld modSld sldOrd">
      <pc:chgData name="Penny Wessels" userId="1a036a6d94949241" providerId="LiveId" clId="{A616158A-CF1F-4DC7-90F0-BAAB3ECC7A0B}" dt="2021-04-05T03:27:09.137" v="3802" actId="6549"/>
      <pc:docMkLst>
        <pc:docMk/>
      </pc:docMkLst>
      <pc:sldChg chg="del">
        <pc:chgData name="Penny Wessels" userId="1a036a6d94949241" providerId="LiveId" clId="{A616158A-CF1F-4DC7-90F0-BAAB3ECC7A0B}" dt="2021-04-04T16:10:54.583" v="737" actId="47"/>
        <pc:sldMkLst>
          <pc:docMk/>
          <pc:sldMk cId="640055683" sldId="256"/>
        </pc:sldMkLst>
      </pc:sldChg>
      <pc:sldChg chg="delSp modSp mod">
        <pc:chgData name="Penny Wessels" userId="1a036a6d94949241" providerId="LiveId" clId="{A616158A-CF1F-4DC7-90F0-BAAB3ECC7A0B}" dt="2021-04-05T03:16:05.356" v="3681" actId="20577"/>
        <pc:sldMkLst>
          <pc:docMk/>
          <pc:sldMk cId="2669856154" sldId="257"/>
        </pc:sldMkLst>
        <pc:spChg chg="del mod">
          <ac:chgData name="Penny Wessels" userId="1a036a6d94949241" providerId="LiveId" clId="{A616158A-CF1F-4DC7-90F0-BAAB3ECC7A0B}" dt="2021-04-04T17:16:03.650" v="967" actId="478"/>
          <ac:spMkLst>
            <pc:docMk/>
            <pc:sldMk cId="2669856154" sldId="257"/>
            <ac:spMk id="2" creationId="{8DEB233C-CF62-490C-B783-45C73B18DBB1}"/>
          </ac:spMkLst>
        </pc:spChg>
        <pc:spChg chg="mod">
          <ac:chgData name="Penny Wessels" userId="1a036a6d94949241" providerId="LiveId" clId="{A616158A-CF1F-4DC7-90F0-BAAB3ECC7A0B}" dt="2021-04-05T03:16:05.356" v="3681" actId="20577"/>
          <ac:spMkLst>
            <pc:docMk/>
            <pc:sldMk cId="2669856154" sldId="257"/>
            <ac:spMk id="4" creationId="{7A429D7C-F0C5-4702-BA78-F225B0AA7616}"/>
          </ac:spMkLst>
        </pc:spChg>
      </pc:sldChg>
      <pc:sldChg chg="modSp add mod">
        <pc:chgData name="Penny Wessels" userId="1a036a6d94949241" providerId="LiveId" clId="{A616158A-CF1F-4DC7-90F0-BAAB3ECC7A0B}" dt="2021-04-04T17:56:34.352" v="2505" actId="20577"/>
        <pc:sldMkLst>
          <pc:docMk/>
          <pc:sldMk cId="4293160813" sldId="258"/>
        </pc:sldMkLst>
        <pc:spChg chg="mod">
          <ac:chgData name="Penny Wessels" userId="1a036a6d94949241" providerId="LiveId" clId="{A616158A-CF1F-4DC7-90F0-BAAB3ECC7A0B}" dt="2021-04-04T17:56:34.352" v="2505" actId="20577"/>
          <ac:spMkLst>
            <pc:docMk/>
            <pc:sldMk cId="4293160813" sldId="258"/>
            <ac:spMk id="4" creationId="{7A429D7C-F0C5-4702-BA78-F225B0AA7616}"/>
          </ac:spMkLst>
        </pc:spChg>
      </pc:sldChg>
      <pc:sldChg chg="modSp add mod">
        <pc:chgData name="Penny Wessels" userId="1a036a6d94949241" providerId="LiveId" clId="{A616158A-CF1F-4DC7-90F0-BAAB3ECC7A0B}" dt="2021-04-05T02:22:47.680" v="2521" actId="6549"/>
        <pc:sldMkLst>
          <pc:docMk/>
          <pc:sldMk cId="3937539097" sldId="259"/>
        </pc:sldMkLst>
        <pc:spChg chg="mod">
          <ac:chgData name="Penny Wessels" userId="1a036a6d94949241" providerId="LiveId" clId="{A616158A-CF1F-4DC7-90F0-BAAB3ECC7A0B}" dt="2021-04-05T02:22:47.680" v="2521" actId="6549"/>
          <ac:spMkLst>
            <pc:docMk/>
            <pc:sldMk cId="3937539097" sldId="259"/>
            <ac:spMk id="4" creationId="{7A429D7C-F0C5-4702-BA78-F225B0AA7616}"/>
          </ac:spMkLst>
        </pc:spChg>
      </pc:sldChg>
      <pc:sldChg chg="modSp add mod">
        <pc:chgData name="Penny Wessels" userId="1a036a6d94949241" providerId="LiveId" clId="{A616158A-CF1F-4DC7-90F0-BAAB3ECC7A0B}" dt="2021-04-05T02:46:00.211" v="2906" actId="20577"/>
        <pc:sldMkLst>
          <pc:docMk/>
          <pc:sldMk cId="933988184" sldId="260"/>
        </pc:sldMkLst>
        <pc:spChg chg="mod">
          <ac:chgData name="Penny Wessels" userId="1a036a6d94949241" providerId="LiveId" clId="{A616158A-CF1F-4DC7-90F0-BAAB3ECC7A0B}" dt="2021-04-05T02:46:00.211" v="2906" actId="20577"/>
          <ac:spMkLst>
            <pc:docMk/>
            <pc:sldMk cId="933988184" sldId="260"/>
            <ac:spMk id="4" creationId="{7A429D7C-F0C5-4702-BA78-F225B0AA7616}"/>
          </ac:spMkLst>
        </pc:spChg>
      </pc:sldChg>
      <pc:sldChg chg="modSp add del mod">
        <pc:chgData name="Penny Wessels" userId="1a036a6d94949241" providerId="LiveId" clId="{A616158A-CF1F-4DC7-90F0-BAAB3ECC7A0B}" dt="2021-04-05T02:45:23.911" v="2893" actId="47"/>
        <pc:sldMkLst>
          <pc:docMk/>
          <pc:sldMk cId="517569282" sldId="261"/>
        </pc:sldMkLst>
        <pc:spChg chg="mod">
          <ac:chgData name="Penny Wessels" userId="1a036a6d94949241" providerId="LiveId" clId="{A616158A-CF1F-4DC7-90F0-BAAB3ECC7A0B}" dt="2021-04-04T17:56:48.137" v="2508" actId="20577"/>
          <ac:spMkLst>
            <pc:docMk/>
            <pc:sldMk cId="517569282" sldId="261"/>
            <ac:spMk id="4" creationId="{7A429D7C-F0C5-4702-BA78-F225B0AA7616}"/>
          </ac:spMkLst>
        </pc:spChg>
      </pc:sldChg>
      <pc:sldChg chg="modSp add mod">
        <pc:chgData name="Penny Wessels" userId="1a036a6d94949241" providerId="LiveId" clId="{A616158A-CF1F-4DC7-90F0-BAAB3ECC7A0B}" dt="2021-04-05T03:27:09.137" v="3802" actId="6549"/>
        <pc:sldMkLst>
          <pc:docMk/>
          <pc:sldMk cId="2561205368" sldId="261"/>
        </pc:sldMkLst>
        <pc:spChg chg="mod">
          <ac:chgData name="Penny Wessels" userId="1a036a6d94949241" providerId="LiveId" clId="{A616158A-CF1F-4DC7-90F0-BAAB3ECC7A0B}" dt="2021-04-05T03:27:09.137" v="3802" actId="6549"/>
          <ac:spMkLst>
            <pc:docMk/>
            <pc:sldMk cId="2561205368" sldId="261"/>
            <ac:spMk id="4" creationId="{7A429D7C-F0C5-4702-BA78-F225B0AA7616}"/>
          </ac:spMkLst>
        </pc:spChg>
      </pc:sldChg>
      <pc:sldChg chg="modSp add mod">
        <pc:chgData name="Penny Wessels" userId="1a036a6d94949241" providerId="LiveId" clId="{A616158A-CF1F-4DC7-90F0-BAAB3ECC7A0B}" dt="2021-04-05T02:48:13.421" v="2921" actId="11"/>
        <pc:sldMkLst>
          <pc:docMk/>
          <pc:sldMk cId="3628944449" sldId="262"/>
        </pc:sldMkLst>
        <pc:spChg chg="mod">
          <ac:chgData name="Penny Wessels" userId="1a036a6d94949241" providerId="LiveId" clId="{A616158A-CF1F-4DC7-90F0-BAAB3ECC7A0B}" dt="2021-04-05T02:48:13.421" v="2921" actId="11"/>
          <ac:spMkLst>
            <pc:docMk/>
            <pc:sldMk cId="3628944449" sldId="262"/>
            <ac:spMk id="4" creationId="{7A429D7C-F0C5-4702-BA78-F225B0AA7616}"/>
          </ac:spMkLst>
        </pc:spChg>
      </pc:sldChg>
      <pc:sldChg chg="modSp add mod ord">
        <pc:chgData name="Penny Wessels" userId="1a036a6d94949241" providerId="LiveId" clId="{A616158A-CF1F-4DC7-90F0-BAAB3ECC7A0B}" dt="2021-04-05T03:15:51.695" v="3667" actId="20577"/>
        <pc:sldMkLst>
          <pc:docMk/>
          <pc:sldMk cId="3772178999" sldId="263"/>
        </pc:sldMkLst>
        <pc:spChg chg="mod">
          <ac:chgData name="Penny Wessels" userId="1a036a6d94949241" providerId="LiveId" clId="{A616158A-CF1F-4DC7-90F0-BAAB3ECC7A0B}" dt="2021-04-05T03:15:51.695" v="3667" actId="20577"/>
          <ac:spMkLst>
            <pc:docMk/>
            <pc:sldMk cId="3772178999" sldId="263"/>
            <ac:spMk id="4" creationId="{7A429D7C-F0C5-4702-BA78-F225B0AA76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073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013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619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8609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360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0368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6767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513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51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961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449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C8B92-C211-4631-A512-967D33881381}" type="datetimeFigureOut">
              <a:rPr lang="en-ZA" smtClean="0"/>
              <a:t>2023/02/24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42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514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Why are these connections important – SEN child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Schools must take an active role in promoting the idea of social inclusion to develop happiness, self-esteem, self-confidence and improve mental health. Children with additional learning needs who experience social inclusion and acceptance by their peers in mainstream schools are more likely to:</a:t>
            </a:r>
          </a:p>
          <a:p>
            <a:endParaRPr lang="en-US" sz="1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Experience a successful adjustment into mainstream school</a:t>
            </a:r>
            <a:r>
              <a:rPr lang="en-US" baseline="30000" dirty="0"/>
              <a:t>1</a:t>
            </a:r>
            <a:r>
              <a:rPr lang="en-US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Develop social skills and social competence</a:t>
            </a:r>
            <a:r>
              <a:rPr lang="en-US" baseline="30000" dirty="0"/>
              <a:t>2</a:t>
            </a:r>
            <a:r>
              <a:rPr lang="en-US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Experience ongoing participation in peer groups</a:t>
            </a:r>
            <a:r>
              <a:rPr lang="en-US" baseline="30000" dirty="0"/>
              <a:t>3</a:t>
            </a:r>
            <a:r>
              <a:rPr lang="en-US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Develop higher levels of personal and social responsibility</a:t>
            </a:r>
            <a:r>
              <a:rPr lang="en-US" baseline="30000" dirty="0"/>
              <a:t>4</a:t>
            </a:r>
            <a:r>
              <a:rPr lang="en-ZA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ZA" dirty="0"/>
              <a:t>Experience improved academic performance</a:t>
            </a:r>
            <a:r>
              <a:rPr lang="en-ZA" baseline="30000" dirty="0"/>
              <a:t>5</a:t>
            </a:r>
            <a:r>
              <a:rPr lang="en-ZA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7217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Why are these connections important – SEN adult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Early social acceptance and accompanying social engagement with the peer group in school appears to be a facilitator of social skills and competence , in adulthood this leads to:</a:t>
            </a:r>
            <a:endParaRPr lang="en-US" sz="1600" b="1" dirty="0"/>
          </a:p>
          <a:p>
            <a:endParaRPr lang="en-US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Long-term social adjustment</a:t>
            </a:r>
            <a:r>
              <a:rPr lang="en-US" baseline="30000" dirty="0"/>
              <a:t>6</a:t>
            </a:r>
            <a:r>
              <a:rPr lang="en-US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A greater contribution to society and be employed</a:t>
            </a:r>
            <a:r>
              <a:rPr lang="en-US" baseline="30000" dirty="0"/>
              <a:t>7</a:t>
            </a:r>
            <a:r>
              <a:rPr lang="en-ZA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An ability to overcome social exclusion when they do experience it</a:t>
            </a:r>
            <a:r>
              <a:rPr lang="en-US" baseline="30000" dirty="0"/>
              <a:t>8</a:t>
            </a:r>
            <a:r>
              <a:rPr lang="en-US" dirty="0"/>
              <a:t>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A reduced likelihood of living in poverty, being unemployed, and/or having poor access to healthcare</a:t>
            </a:r>
            <a:r>
              <a:rPr lang="en-US" baseline="30000" dirty="0"/>
              <a:t>9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6985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Why are these connections important – non-SEN child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The benefits of social and psychological inclusion also extends to students without additional learning needs, with researchers suggesting that social inclusion:</a:t>
            </a:r>
            <a:endParaRPr lang="en-US" sz="1600" b="1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Decreases negative attitudes, stereotypes, stigma and discrimination against people with intellectual and developmental disabilities</a:t>
            </a:r>
            <a:r>
              <a:rPr lang="en-US" baseline="30000" dirty="0"/>
              <a:t>10</a:t>
            </a:r>
            <a:r>
              <a:rPr lang="en-US" dirty="0"/>
              <a:t>;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increase the leadership </a:t>
            </a:r>
            <a:r>
              <a:rPr lang="en-US" dirty="0"/>
              <a:t>skills and abilities of students who are actively engaged in inclusive activities</a:t>
            </a:r>
            <a:r>
              <a:rPr lang="en-US" baseline="30000" dirty="0"/>
              <a:t>11</a:t>
            </a:r>
            <a:r>
              <a:rPr lang="en-ZA" dirty="0"/>
              <a:t>;</a:t>
            </a:r>
          </a:p>
          <a:p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Experience successful adjustment </a:t>
            </a:r>
            <a:r>
              <a:rPr lang="en-US"/>
              <a:t>to school</a:t>
            </a:r>
            <a:r>
              <a:rPr lang="en-US" baseline="30000"/>
              <a:t>12</a:t>
            </a:r>
            <a:r>
              <a:rPr lang="en-US"/>
              <a:t>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20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Valued recognition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Conferring on students with individual learning differences and the group(s) to which they belong the recognition and respect they deserve. This action includes:</a:t>
            </a:r>
            <a:endParaRPr lang="en-US" sz="1600" b="1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Not equating individual learning differences with defects or pathology;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Understanding that individual learning differences are only one of many characteristics of an individual and not their full identity;</a:t>
            </a:r>
          </a:p>
          <a:p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Accepting all students for who they are with all their gifts and challenges;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Supporting students with individual learning differences to not just be </a:t>
            </a:r>
            <a:r>
              <a:rPr lang="en-ZA" i="1" dirty="0"/>
              <a:t>IN</a:t>
            </a:r>
            <a:r>
              <a:rPr lang="en-ZA" dirty="0"/>
              <a:t> their school community but </a:t>
            </a:r>
            <a:r>
              <a:rPr lang="en-ZA" i="1" dirty="0"/>
              <a:t>OF</a:t>
            </a:r>
            <a:r>
              <a:rPr lang="en-ZA" dirty="0"/>
              <a:t> their school community.</a:t>
            </a:r>
          </a:p>
        </p:txBody>
      </p:sp>
    </p:spTree>
    <p:extLst>
      <p:ext uri="{BB962C8B-B14F-4D97-AF65-F5344CB8AC3E}">
        <p14:creationId xmlns:p14="http://schemas.microsoft.com/office/powerpoint/2010/main" val="4293160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Getting started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School leadership, teachers, specialists and parents need to work together to support students with individual learning differences to experience a sense of inclusion and belonging. </a:t>
            </a:r>
            <a:endParaRPr lang="en-US" sz="1600" b="1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Believe that an environment of inclusion and belonging is possible;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Understand that key role players have to work together to develop an atmosphere of mutual understanding, respect and positive social interaction;</a:t>
            </a:r>
          </a:p>
          <a:p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When drawing up an </a:t>
            </a:r>
            <a:r>
              <a:rPr lang="en-US" dirty="0" err="1"/>
              <a:t>ILP</a:t>
            </a:r>
            <a:r>
              <a:rPr lang="en-US" dirty="0"/>
              <a:t>/</a:t>
            </a:r>
            <a:r>
              <a:rPr lang="en-US" dirty="0" err="1"/>
              <a:t>IEP</a:t>
            </a:r>
            <a:r>
              <a:rPr lang="en-US" dirty="0"/>
              <a:t>, make social inclusion one of the outcomes for the learner with individual learning differences, for example: play groups, after-school activities;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539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Getting started (continued)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Get the support of school leadership – moving school culture towards diversity, inclusion and belonging, benefits all students;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Identify areas of interest for each student with individual learning needs, and introduce them to other students with the same interests;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Provide opportunities for students to make their own choices to determine for themselves what they want to do and who they want to befriend;</a:t>
            </a:r>
          </a:p>
          <a:p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Identify the strengths, gifts and capacities of students – share these with peers as they have the potential to change peer attitudes and enhance inclusion;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Identify a champion and/or bridgebuilder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33988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</TotalTime>
  <Words>584</Words>
  <Application>Microsoft Office PowerPoint</Application>
  <PresentationFormat>On-screen Show (4:3)</PresentationFormat>
  <Paragraphs>69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Wessels</dc:creator>
  <cp:lastModifiedBy>Penny Wessels</cp:lastModifiedBy>
  <cp:revision>6</cp:revision>
  <dcterms:created xsi:type="dcterms:W3CDTF">2021-01-31T14:53:40Z</dcterms:created>
  <dcterms:modified xsi:type="dcterms:W3CDTF">2023-02-24T04:29:28Z</dcterms:modified>
</cp:coreProperties>
</file>