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7" r:id="rId3"/>
    <p:sldId id="261" r:id="rId4"/>
    <p:sldId id="264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34" userDrawn="1">
          <p15:clr>
            <a:srgbClr val="A4A3A4"/>
          </p15:clr>
        </p15:guide>
        <p15:guide id="2" pos="1910" userDrawn="1">
          <p15:clr>
            <a:srgbClr val="A4A3A4"/>
          </p15:clr>
        </p15:guide>
        <p15:guide id="3" pos="3850" userDrawn="1">
          <p15:clr>
            <a:srgbClr val="A4A3A4"/>
          </p15:clr>
        </p15:guide>
        <p15:guide id="4" userDrawn="1">
          <p15:clr>
            <a:srgbClr val="A4A3A4"/>
          </p15:clr>
        </p15:guide>
        <p15:guide id="5" orient="horz" pos="2863" userDrawn="1">
          <p15:clr>
            <a:srgbClr val="A4A3A4"/>
          </p15:clr>
        </p15:guide>
        <p15:guide id="6" orient="horz" pos="2160" userDrawn="1">
          <p15:clr>
            <a:srgbClr val="A4A3A4"/>
          </p15:clr>
        </p15:guide>
        <p15:guide id="7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C6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7D9FF7-1387-4341-8411-8A8BCCD20054}" v="17" dt="2021-04-05T05:31:31.4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72" d="100"/>
          <a:sy n="72" d="100"/>
        </p:scale>
        <p:origin x="1144" y="56"/>
      </p:cViewPr>
      <p:guideLst>
        <p:guide orient="horz" pos="1434"/>
        <p:guide pos="1910"/>
        <p:guide pos="3850"/>
        <p:guide/>
        <p:guide orient="horz" pos="2863"/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nny Wessels" userId="1a036a6d94949241" providerId="LiveId" clId="{FB7D9FF7-1387-4341-8411-8A8BCCD20054}"/>
    <pc:docChg chg="undo custSel addSld delSld modSld sldOrd">
      <pc:chgData name="Penny Wessels" userId="1a036a6d94949241" providerId="LiveId" clId="{FB7D9FF7-1387-4341-8411-8A8BCCD20054}" dt="2021-04-05T06:48:21.102" v="777" actId="20577"/>
      <pc:docMkLst>
        <pc:docMk/>
      </pc:docMkLst>
      <pc:sldChg chg="modSp mod">
        <pc:chgData name="Penny Wessels" userId="1a036a6d94949241" providerId="LiveId" clId="{FB7D9FF7-1387-4341-8411-8A8BCCD20054}" dt="2021-04-05T06:47:15.095" v="774" actId="947"/>
        <pc:sldMkLst>
          <pc:docMk/>
          <pc:sldMk cId="2669856154" sldId="257"/>
        </pc:sldMkLst>
        <pc:spChg chg="mod">
          <ac:chgData name="Penny Wessels" userId="1a036a6d94949241" providerId="LiveId" clId="{FB7D9FF7-1387-4341-8411-8A8BCCD20054}" dt="2021-04-05T06:47:15.095" v="774" actId="947"/>
          <ac:spMkLst>
            <pc:docMk/>
            <pc:sldMk cId="2669856154" sldId="257"/>
            <ac:spMk id="4" creationId="{7A429D7C-F0C5-4702-BA78-F225B0AA7616}"/>
          </ac:spMkLst>
        </pc:spChg>
      </pc:sldChg>
      <pc:sldChg chg="del">
        <pc:chgData name="Penny Wessels" userId="1a036a6d94949241" providerId="LiveId" clId="{FB7D9FF7-1387-4341-8411-8A8BCCD20054}" dt="2021-04-05T03:28:38.784" v="0" actId="47"/>
        <pc:sldMkLst>
          <pc:docMk/>
          <pc:sldMk cId="4293160813" sldId="258"/>
        </pc:sldMkLst>
      </pc:sldChg>
      <pc:sldChg chg="del">
        <pc:chgData name="Penny Wessels" userId="1a036a6d94949241" providerId="LiveId" clId="{FB7D9FF7-1387-4341-8411-8A8BCCD20054}" dt="2021-04-05T03:28:38.784" v="0" actId="47"/>
        <pc:sldMkLst>
          <pc:docMk/>
          <pc:sldMk cId="3937539097" sldId="259"/>
        </pc:sldMkLst>
      </pc:sldChg>
      <pc:sldChg chg="del">
        <pc:chgData name="Penny Wessels" userId="1a036a6d94949241" providerId="LiveId" clId="{FB7D9FF7-1387-4341-8411-8A8BCCD20054}" dt="2021-04-05T03:28:38.784" v="0" actId="47"/>
        <pc:sldMkLst>
          <pc:docMk/>
          <pc:sldMk cId="933988184" sldId="260"/>
        </pc:sldMkLst>
      </pc:sldChg>
      <pc:sldChg chg="modSp mod">
        <pc:chgData name="Penny Wessels" userId="1a036a6d94949241" providerId="LiveId" clId="{FB7D9FF7-1387-4341-8411-8A8BCCD20054}" dt="2021-04-05T06:48:21.102" v="777" actId="20577"/>
        <pc:sldMkLst>
          <pc:docMk/>
          <pc:sldMk cId="2561205368" sldId="261"/>
        </pc:sldMkLst>
        <pc:spChg chg="mod">
          <ac:chgData name="Penny Wessels" userId="1a036a6d94949241" providerId="LiveId" clId="{FB7D9FF7-1387-4341-8411-8A8BCCD20054}" dt="2021-04-05T06:48:21.102" v="777" actId="20577"/>
          <ac:spMkLst>
            <pc:docMk/>
            <pc:sldMk cId="2561205368" sldId="261"/>
            <ac:spMk id="4" creationId="{7A429D7C-F0C5-4702-BA78-F225B0AA7616}"/>
          </ac:spMkLst>
        </pc:spChg>
      </pc:sldChg>
      <pc:sldChg chg="modSp mod">
        <pc:chgData name="Penny Wessels" userId="1a036a6d94949241" providerId="LiveId" clId="{FB7D9FF7-1387-4341-8411-8A8BCCD20054}" dt="2021-04-05T05:30:05.863" v="768" actId="114"/>
        <pc:sldMkLst>
          <pc:docMk/>
          <pc:sldMk cId="3628944449" sldId="262"/>
        </pc:sldMkLst>
        <pc:spChg chg="mod">
          <ac:chgData name="Penny Wessels" userId="1a036a6d94949241" providerId="LiveId" clId="{FB7D9FF7-1387-4341-8411-8A8BCCD20054}" dt="2021-04-05T05:30:05.863" v="768" actId="114"/>
          <ac:spMkLst>
            <pc:docMk/>
            <pc:sldMk cId="3628944449" sldId="262"/>
            <ac:spMk id="4" creationId="{7A429D7C-F0C5-4702-BA78-F225B0AA7616}"/>
          </ac:spMkLst>
        </pc:spChg>
      </pc:sldChg>
      <pc:sldChg chg="modSp mod">
        <pc:chgData name="Penny Wessels" userId="1a036a6d94949241" providerId="LiveId" clId="{FB7D9FF7-1387-4341-8411-8A8BCCD20054}" dt="2021-04-05T03:42:01.971" v="55" actId="20577"/>
        <pc:sldMkLst>
          <pc:docMk/>
          <pc:sldMk cId="3772178999" sldId="263"/>
        </pc:sldMkLst>
        <pc:spChg chg="mod">
          <ac:chgData name="Penny Wessels" userId="1a036a6d94949241" providerId="LiveId" clId="{FB7D9FF7-1387-4341-8411-8A8BCCD20054}" dt="2021-04-05T03:42:01.971" v="55" actId="20577"/>
          <ac:spMkLst>
            <pc:docMk/>
            <pc:sldMk cId="3772178999" sldId="263"/>
            <ac:spMk id="4" creationId="{7A429D7C-F0C5-4702-BA78-F225B0AA7616}"/>
          </ac:spMkLst>
        </pc:spChg>
      </pc:sldChg>
      <pc:sldChg chg="modSp add mod ord">
        <pc:chgData name="Penny Wessels" userId="1a036a6d94949241" providerId="LiveId" clId="{FB7D9FF7-1387-4341-8411-8A8BCCD20054}" dt="2021-04-05T04:11:26.550" v="173" actId="20577"/>
        <pc:sldMkLst>
          <pc:docMk/>
          <pc:sldMk cId="3180991010" sldId="264"/>
        </pc:sldMkLst>
        <pc:spChg chg="mod">
          <ac:chgData name="Penny Wessels" userId="1a036a6d94949241" providerId="LiveId" clId="{FB7D9FF7-1387-4341-8411-8A8BCCD20054}" dt="2021-04-05T04:11:26.550" v="173" actId="20577"/>
          <ac:spMkLst>
            <pc:docMk/>
            <pc:sldMk cId="3180991010" sldId="264"/>
            <ac:spMk id="4" creationId="{7A429D7C-F0C5-4702-BA78-F225B0AA761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8B92-C211-4631-A512-967D33881381}" type="datetimeFigureOut">
              <a:rPr lang="en-ZA" smtClean="0"/>
              <a:t>2021/04/05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ECC2-751C-4942-B860-3D0F97A85B9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80731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8B92-C211-4631-A512-967D33881381}" type="datetimeFigureOut">
              <a:rPr lang="en-ZA" smtClean="0"/>
              <a:t>2021/04/05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ECC2-751C-4942-B860-3D0F97A85B9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10130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8B92-C211-4631-A512-967D33881381}" type="datetimeFigureOut">
              <a:rPr lang="en-ZA" smtClean="0"/>
              <a:t>2021/04/05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ECC2-751C-4942-B860-3D0F97A85B9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26197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8B92-C211-4631-A512-967D33881381}" type="datetimeFigureOut">
              <a:rPr lang="en-ZA" smtClean="0"/>
              <a:t>2021/04/05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ECC2-751C-4942-B860-3D0F97A85B9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286091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8B92-C211-4631-A512-967D33881381}" type="datetimeFigureOut">
              <a:rPr lang="en-ZA" smtClean="0"/>
              <a:t>2021/04/05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ECC2-751C-4942-B860-3D0F97A85B9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83609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8B92-C211-4631-A512-967D33881381}" type="datetimeFigureOut">
              <a:rPr lang="en-ZA" smtClean="0"/>
              <a:t>2021/04/05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ECC2-751C-4942-B860-3D0F97A85B9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03680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8B92-C211-4631-A512-967D33881381}" type="datetimeFigureOut">
              <a:rPr lang="en-ZA" smtClean="0"/>
              <a:t>2021/04/05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ECC2-751C-4942-B860-3D0F97A85B9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67678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8B92-C211-4631-A512-967D33881381}" type="datetimeFigureOut">
              <a:rPr lang="en-ZA" smtClean="0"/>
              <a:t>2021/04/05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ECC2-751C-4942-B860-3D0F97A85B9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935139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8B92-C211-4631-A512-967D33881381}" type="datetimeFigureOut">
              <a:rPr lang="en-ZA" smtClean="0"/>
              <a:t>2021/04/05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ECC2-751C-4942-B860-3D0F97A85B9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45171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8B92-C211-4631-A512-967D33881381}" type="datetimeFigureOut">
              <a:rPr lang="en-ZA" smtClean="0"/>
              <a:t>2021/04/05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ECC2-751C-4942-B860-3D0F97A85B9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09616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8B92-C211-4631-A512-967D33881381}" type="datetimeFigureOut">
              <a:rPr lang="en-ZA" smtClean="0"/>
              <a:t>2021/04/05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ECC2-751C-4942-B860-3D0F97A85B9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54499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C8B92-C211-4631-A512-967D33881381}" type="datetimeFigureOut">
              <a:rPr lang="en-ZA" smtClean="0"/>
              <a:t>2021/04/05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85ECC2-751C-4942-B860-3D0F97A85B9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6042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6A20305-F264-42E7-985B-6DE97670E3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440" y="5622531"/>
            <a:ext cx="4515458" cy="82480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A429D7C-F0C5-4702-BA78-F225B0AA7616}"/>
              </a:ext>
            </a:extLst>
          </p:cNvPr>
          <p:cNvSpPr/>
          <p:nvPr/>
        </p:nvSpPr>
        <p:spPr>
          <a:xfrm>
            <a:off x="532660" y="445356"/>
            <a:ext cx="8087557" cy="51430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Creating connections through social and psychological inclusion</a:t>
            </a:r>
          </a:p>
          <a:p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2400" b="1" dirty="0">
                <a:solidFill>
                  <a:srgbClr val="D1C661"/>
                </a:solidFill>
              </a:rPr>
              <a:t>Why are these connections important – SEN child</a:t>
            </a:r>
          </a:p>
          <a:p>
            <a:endParaRPr lang="en-US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b="1" dirty="0"/>
              <a:t>Schools must take an active role in promoting the idea of social inclusion to develop happiness, self-esteem, self-confidence and improve mental health. Children with additional learning needs who experience social inclusion and acceptance by their peers in mainstream schools are more likely to:</a:t>
            </a:r>
          </a:p>
          <a:p>
            <a:endParaRPr lang="en-US" sz="1600" b="1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/>
              <a:t>Experience a successful adjustment into mainstream school</a:t>
            </a:r>
            <a:r>
              <a:rPr lang="en-US" baseline="30000" dirty="0"/>
              <a:t>1</a:t>
            </a:r>
            <a:r>
              <a:rPr lang="en-US" dirty="0"/>
              <a:t>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/>
              <a:t>Develop social skills and social competence</a:t>
            </a:r>
            <a:r>
              <a:rPr lang="en-US" baseline="30000" dirty="0"/>
              <a:t>2</a:t>
            </a:r>
            <a:r>
              <a:rPr lang="en-US" dirty="0"/>
              <a:t>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/>
              <a:t>Experience ongoing participation in peer groups</a:t>
            </a:r>
            <a:r>
              <a:rPr lang="en-US" baseline="30000" dirty="0"/>
              <a:t>3</a:t>
            </a:r>
            <a:r>
              <a:rPr lang="en-US" dirty="0"/>
              <a:t>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/>
              <a:t>Develop higher levels of personal and social responsibility</a:t>
            </a:r>
            <a:r>
              <a:rPr lang="en-US" baseline="30000" dirty="0"/>
              <a:t>4</a:t>
            </a:r>
            <a:r>
              <a:rPr lang="en-ZA" dirty="0"/>
              <a:t>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ZA" dirty="0"/>
              <a:t>Experience ongoing academic performance</a:t>
            </a:r>
            <a:r>
              <a:rPr lang="en-ZA" baseline="30000" dirty="0"/>
              <a:t>5</a:t>
            </a:r>
            <a:r>
              <a:rPr lang="en-ZA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772178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6A20305-F264-42E7-985B-6DE97670E3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440" y="5622531"/>
            <a:ext cx="4515458" cy="82480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A429D7C-F0C5-4702-BA78-F225B0AA7616}"/>
              </a:ext>
            </a:extLst>
          </p:cNvPr>
          <p:cNvSpPr/>
          <p:nvPr/>
        </p:nvSpPr>
        <p:spPr>
          <a:xfrm>
            <a:off x="532660" y="445356"/>
            <a:ext cx="8087557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Creating connections through social and psychological inclusion</a:t>
            </a:r>
          </a:p>
          <a:p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2400" b="1" dirty="0">
                <a:solidFill>
                  <a:srgbClr val="D1C661"/>
                </a:solidFill>
              </a:rPr>
              <a:t>Why are these connections important – SEN adult</a:t>
            </a:r>
          </a:p>
          <a:p>
            <a:endParaRPr lang="en-US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b="1" dirty="0"/>
              <a:t>Early social acceptance and accompanying social engagement with the peer group in school appears to be a facilitator of social skills and competence , in adulthood this leads to:</a:t>
            </a:r>
            <a:endParaRPr lang="en-US" sz="1600" b="1" dirty="0"/>
          </a:p>
          <a:p>
            <a:endParaRPr lang="en-US" sz="16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/>
              <a:t>Long-term social adjustment</a:t>
            </a:r>
            <a:r>
              <a:rPr lang="en-US" baseline="30000" dirty="0"/>
              <a:t>6</a:t>
            </a:r>
            <a:r>
              <a:rPr lang="en-US" dirty="0"/>
              <a:t>;</a:t>
            </a:r>
          </a:p>
          <a:p>
            <a:endParaRPr lang="en-US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/>
              <a:t>A greater contribution to society and likelihood of being employed</a:t>
            </a:r>
            <a:r>
              <a:rPr lang="en-US" baseline="30000" dirty="0"/>
              <a:t>7</a:t>
            </a:r>
            <a:r>
              <a:rPr lang="en-ZA" dirty="0"/>
              <a:t>;</a:t>
            </a:r>
          </a:p>
          <a:p>
            <a:endParaRPr lang="en-US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/>
              <a:t>An ability to overcome social exclusion when they do experience it</a:t>
            </a:r>
            <a:r>
              <a:rPr lang="en-US" baseline="30000" dirty="0"/>
              <a:t>8</a:t>
            </a:r>
            <a:r>
              <a:rPr lang="en-US" dirty="0"/>
              <a:t>; </a:t>
            </a:r>
          </a:p>
          <a:p>
            <a:endParaRPr lang="en-US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/>
              <a:t>A reduced likelihood of living in poverty, being unemployed, and/or having poor access to healthcare</a:t>
            </a:r>
            <a:r>
              <a:rPr lang="en-US" baseline="30000" dirty="0"/>
              <a:t>9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69856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6A20305-F264-42E7-985B-6DE97670E3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440" y="5622531"/>
            <a:ext cx="4515458" cy="82480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A429D7C-F0C5-4702-BA78-F225B0AA7616}"/>
              </a:ext>
            </a:extLst>
          </p:cNvPr>
          <p:cNvSpPr/>
          <p:nvPr/>
        </p:nvSpPr>
        <p:spPr>
          <a:xfrm>
            <a:off x="532660" y="445356"/>
            <a:ext cx="8087557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Creating connections through social and psychological inclusion</a:t>
            </a:r>
          </a:p>
          <a:p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2400" b="1" dirty="0">
                <a:solidFill>
                  <a:srgbClr val="D1C661"/>
                </a:solidFill>
              </a:rPr>
              <a:t>Why are these connections important – non-SEN child</a:t>
            </a:r>
          </a:p>
          <a:p>
            <a:endParaRPr lang="en-US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b="1" dirty="0"/>
              <a:t>The benefits of social and psychological inclusion can also extend to students without additional learning needs, with researchers suggesting that implementing a constructive </a:t>
            </a:r>
            <a:r>
              <a:rPr lang="en-US" b="1" dirty="0" err="1"/>
              <a:t>programme</a:t>
            </a:r>
            <a:r>
              <a:rPr lang="en-US" b="1" dirty="0"/>
              <a:t> of social inclusion:</a:t>
            </a:r>
            <a:endParaRPr lang="en-US" sz="1600" b="1" dirty="0"/>
          </a:p>
          <a:p>
            <a:endParaRPr lang="en-US" sz="16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/>
              <a:t>Decreases negative attitudes, stereotypes, stigma and discrimination against people with intellectual and developmental disabilities</a:t>
            </a:r>
            <a:r>
              <a:rPr lang="en-US" baseline="30000" dirty="0"/>
              <a:t>10&amp;11</a:t>
            </a:r>
            <a:r>
              <a:rPr lang="en-US" dirty="0"/>
              <a:t>;</a:t>
            </a:r>
          </a:p>
          <a:p>
            <a:endParaRPr lang="en-US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ZA" dirty="0"/>
              <a:t>Increases the number of incidences of non-SEN student giving themselves more grace, increased self-worth, and a deeper appreciation for their own lives</a:t>
            </a:r>
            <a:r>
              <a:rPr lang="en-US" baseline="30000" dirty="0"/>
              <a:t>12</a:t>
            </a:r>
            <a:r>
              <a:rPr lang="en-ZA" dirty="0"/>
              <a:t>;</a:t>
            </a:r>
          </a:p>
          <a:p>
            <a:endParaRPr lang="en-ZA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/>
              <a:t>Increases their range of caring and diverse friendships</a:t>
            </a:r>
            <a:r>
              <a:rPr lang="en-US" baseline="30000" dirty="0"/>
              <a:t> </a:t>
            </a:r>
            <a:r>
              <a:rPr lang="en-US" dirty="0"/>
              <a:t>because of an increased acceptance and tolerance of people with differences</a:t>
            </a:r>
            <a:r>
              <a:rPr lang="en-US" baseline="30000" dirty="0"/>
              <a:t>14&amp;15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61205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6A20305-F264-42E7-985B-6DE97670E3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440" y="5622531"/>
            <a:ext cx="4515458" cy="82480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A429D7C-F0C5-4702-BA78-F225B0AA7616}"/>
              </a:ext>
            </a:extLst>
          </p:cNvPr>
          <p:cNvSpPr/>
          <p:nvPr/>
        </p:nvSpPr>
        <p:spPr>
          <a:xfrm>
            <a:off x="532660" y="409845"/>
            <a:ext cx="8087557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Creating connections through social and psychological inclusion</a:t>
            </a:r>
          </a:p>
          <a:p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2400" b="1" dirty="0">
                <a:solidFill>
                  <a:srgbClr val="D1C661"/>
                </a:solidFill>
              </a:rPr>
              <a:t>Sources:</a:t>
            </a:r>
          </a:p>
          <a:p>
            <a:endParaRPr lang="en-US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200" dirty="0" err="1"/>
              <a:t>Buhs</a:t>
            </a:r>
            <a:r>
              <a:rPr lang="en-US" sz="1200" dirty="0"/>
              <a:t>, E. S., Ladd, G. W., &amp; Herald, S. L. 2006. Peer exclusion and victimization: Processes that mediate the relation between peer group rejection and children’s classroom engagement and achievement? </a:t>
            </a:r>
            <a:r>
              <a:rPr lang="en-US" sz="1200" i="1" dirty="0"/>
              <a:t>Journal of Educational Psychology</a:t>
            </a:r>
            <a:r>
              <a:rPr lang="en-US" sz="1200" dirty="0"/>
              <a:t>, </a:t>
            </a:r>
            <a:r>
              <a:rPr lang="en-US" sz="1200" i="1" dirty="0"/>
              <a:t>98</a:t>
            </a:r>
            <a:r>
              <a:rPr lang="en-US" sz="1200" dirty="0"/>
              <a:t>(1), 1.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/>
              <a:t>Fisher, M., &amp; Meyer, L. H. 2002. Development and social competence after two years for students enrolled in inclusive and self-contained educational programs. </a:t>
            </a:r>
            <a:r>
              <a:rPr lang="en-US" sz="1200" i="1" dirty="0"/>
              <a:t>Research and Practice for Persons with Severe Disabilities</a:t>
            </a:r>
            <a:r>
              <a:rPr lang="en-US" sz="1200" dirty="0"/>
              <a:t>, </a:t>
            </a:r>
            <a:r>
              <a:rPr lang="en-US" sz="1200" i="1" dirty="0"/>
              <a:t>27</a:t>
            </a:r>
            <a:r>
              <a:rPr lang="en-US" sz="1200" dirty="0"/>
              <a:t>(3), 165–174. </a:t>
            </a:r>
            <a:endParaRPr lang="en-ZA" sz="1200" dirty="0"/>
          </a:p>
          <a:p>
            <a:pPr marL="342900" indent="-342900">
              <a:buFont typeface="+mj-lt"/>
              <a:buAutoNum type="arabicPeriod"/>
            </a:pPr>
            <a:r>
              <a:rPr lang="en-US" sz="1200" dirty="0"/>
              <a:t>McElwain, N. L., Olson, S. L., &amp; </a:t>
            </a:r>
            <a:r>
              <a:rPr lang="en-US" sz="1200" dirty="0" err="1"/>
              <a:t>Volling</a:t>
            </a:r>
            <a:r>
              <a:rPr lang="en-US" sz="1200" dirty="0"/>
              <a:t>, B. L. 2002. Concurrent and longitudinal associations among preschool boys’ conflict management, disruptive behavior, and peer rejection. </a:t>
            </a:r>
            <a:r>
              <a:rPr lang="en-US" sz="1200" i="1" dirty="0"/>
              <a:t>Early Education and Development</a:t>
            </a:r>
            <a:r>
              <a:rPr lang="en-US" sz="1200" dirty="0"/>
              <a:t>, </a:t>
            </a:r>
            <a:r>
              <a:rPr lang="en-US" sz="1200" i="1" dirty="0"/>
              <a:t>13</a:t>
            </a:r>
            <a:r>
              <a:rPr lang="en-US" sz="1200" dirty="0"/>
              <a:t>(3), 245–264. </a:t>
            </a:r>
            <a:endParaRPr lang="en-ZA" sz="1200" dirty="0"/>
          </a:p>
          <a:p>
            <a:pPr marL="342900" indent="-342900">
              <a:buFont typeface="+mj-lt"/>
              <a:buAutoNum type="arabicPeriod"/>
            </a:pPr>
            <a:r>
              <a:rPr lang="en-US" sz="1200" dirty="0"/>
              <a:t>Hardiman, S., Guerin, S., &amp; Fitzsimons, E. 2009. A comparison of the social competence of children with moderate intellectual disability in inclusive versus segregated school settings. </a:t>
            </a:r>
            <a:r>
              <a:rPr lang="en-US" sz="1200" i="1" dirty="0"/>
              <a:t>Research in Developmental Disabilities</a:t>
            </a:r>
            <a:r>
              <a:rPr lang="en-US" sz="1200" dirty="0"/>
              <a:t>, </a:t>
            </a:r>
            <a:r>
              <a:rPr lang="en-US" sz="1200" i="1" dirty="0"/>
              <a:t>30</a:t>
            </a:r>
            <a:r>
              <a:rPr lang="en-US" sz="1200" dirty="0"/>
              <a:t>(2), 397–407.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 err="1"/>
              <a:t>Flook</a:t>
            </a:r>
            <a:r>
              <a:rPr lang="en-US" sz="1200" dirty="0"/>
              <a:t>, L., </a:t>
            </a:r>
            <a:r>
              <a:rPr lang="en-US" sz="1200" dirty="0" err="1"/>
              <a:t>Repetti</a:t>
            </a:r>
            <a:r>
              <a:rPr lang="en-US" sz="1200" dirty="0"/>
              <a:t>, R. L., &amp; Ullman, J. B. 2005. Classroom social experiences as predictors of academic performance. </a:t>
            </a:r>
            <a:r>
              <a:rPr lang="en-US" sz="1200" i="1" dirty="0"/>
              <a:t>Developmental Psychology</a:t>
            </a:r>
            <a:r>
              <a:rPr lang="en-US" sz="1200" dirty="0"/>
              <a:t>, </a:t>
            </a:r>
            <a:r>
              <a:rPr lang="en-US" sz="1200" i="1" dirty="0"/>
              <a:t>41</a:t>
            </a:r>
            <a:r>
              <a:rPr lang="en-US" sz="1200" dirty="0"/>
              <a:t>(2), 319–327.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/>
              <a:t>Bagwell, C. L., Schmidt, M. E., Newcomb, A. F., &amp; Bukowski, W. M. 2001. Friendship and peer rejection as predictors of adult adjustment. </a:t>
            </a:r>
            <a:r>
              <a:rPr lang="en-US" sz="1200" i="1" dirty="0"/>
              <a:t>New Directions for Child and Adolescent Development</a:t>
            </a:r>
            <a:r>
              <a:rPr lang="en-US" sz="1200" dirty="0"/>
              <a:t>, </a:t>
            </a:r>
            <a:r>
              <a:rPr lang="en-US" sz="1200" i="1" dirty="0"/>
              <a:t>2001</a:t>
            </a:r>
            <a:r>
              <a:rPr lang="en-US" sz="1200" dirty="0"/>
              <a:t>(91), 25–50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/>
              <a:t>Overmars-Marx, T., </a:t>
            </a:r>
            <a:r>
              <a:rPr lang="en-US" sz="1200" dirty="0" err="1"/>
              <a:t>Thomése</a:t>
            </a:r>
            <a:r>
              <a:rPr lang="en-US" sz="1200" dirty="0"/>
              <a:t>, F., </a:t>
            </a:r>
            <a:r>
              <a:rPr lang="en-US" sz="1200" dirty="0" err="1"/>
              <a:t>Verdonschot</a:t>
            </a:r>
            <a:r>
              <a:rPr lang="en-US" sz="1200" dirty="0"/>
              <a:t>, M., &amp; </a:t>
            </a:r>
            <a:r>
              <a:rPr lang="en-US" sz="1200" dirty="0" err="1"/>
              <a:t>Meininger</a:t>
            </a:r>
            <a:r>
              <a:rPr lang="en-US" sz="1200" dirty="0"/>
              <a:t>, H. 2014. Advancing social inclusion in the </a:t>
            </a:r>
            <a:r>
              <a:rPr lang="en-US" sz="1200" dirty="0" err="1"/>
              <a:t>neighbourhood</a:t>
            </a:r>
            <a:r>
              <a:rPr lang="en-US" sz="1200" dirty="0"/>
              <a:t> for people with an intellectual disability: An exploration of the literature. </a:t>
            </a:r>
            <a:r>
              <a:rPr lang="en-US" sz="1200" i="1" dirty="0"/>
              <a:t>Disability &amp; Society</a:t>
            </a:r>
            <a:r>
              <a:rPr lang="en-US" sz="1200" dirty="0"/>
              <a:t>, </a:t>
            </a:r>
            <a:r>
              <a:rPr lang="en-US" sz="1200" i="1" dirty="0"/>
              <a:t>29</a:t>
            </a:r>
            <a:r>
              <a:rPr lang="en-US" sz="1200" dirty="0"/>
              <a:t>(2), 255–274. </a:t>
            </a:r>
          </a:p>
        </p:txBody>
      </p:sp>
    </p:spTree>
    <p:extLst>
      <p:ext uri="{BB962C8B-B14F-4D97-AF65-F5344CB8AC3E}">
        <p14:creationId xmlns:p14="http://schemas.microsoft.com/office/powerpoint/2010/main" val="3180991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6A20305-F264-42E7-985B-6DE97670E3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440" y="5622531"/>
            <a:ext cx="4515458" cy="82480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A429D7C-F0C5-4702-BA78-F225B0AA7616}"/>
              </a:ext>
            </a:extLst>
          </p:cNvPr>
          <p:cNvSpPr/>
          <p:nvPr/>
        </p:nvSpPr>
        <p:spPr>
          <a:xfrm>
            <a:off x="532660" y="409845"/>
            <a:ext cx="808755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Creating connections through social and psychological inclusion</a:t>
            </a:r>
          </a:p>
          <a:p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2400" b="1" dirty="0">
                <a:solidFill>
                  <a:srgbClr val="D1C661"/>
                </a:solidFill>
              </a:rPr>
              <a:t>Sources:</a:t>
            </a:r>
          </a:p>
          <a:p>
            <a:endParaRPr lang="en-US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buFont typeface="+mj-lt"/>
              <a:buAutoNum type="arabicPeriod" startAt="8"/>
            </a:pPr>
            <a:r>
              <a:rPr lang="en-US" sz="1200" dirty="0"/>
              <a:t>Mahar, A. L., </a:t>
            </a:r>
            <a:r>
              <a:rPr lang="en-US" sz="1200" dirty="0" err="1"/>
              <a:t>Cobigo</a:t>
            </a:r>
            <a:r>
              <a:rPr lang="en-US" sz="1200" dirty="0"/>
              <a:t>, V., &amp; Stuart, H. 2013. Conceptualizing belonging. </a:t>
            </a:r>
            <a:r>
              <a:rPr lang="en-US" sz="1200" i="1" dirty="0"/>
              <a:t>Disability and Rehabilitation</a:t>
            </a:r>
            <a:r>
              <a:rPr lang="en-US" sz="1200" dirty="0"/>
              <a:t>, </a:t>
            </a:r>
            <a:r>
              <a:rPr lang="en-US" sz="1200" i="1" dirty="0"/>
              <a:t>35</a:t>
            </a:r>
            <a:r>
              <a:rPr lang="en-US" sz="1200" dirty="0"/>
              <a:t>(12), 1026–1032. </a:t>
            </a:r>
          </a:p>
          <a:p>
            <a:pPr marL="342900" indent="-342900">
              <a:buFont typeface="+mj-lt"/>
              <a:buAutoNum type="arabicPeriod" startAt="8"/>
            </a:pPr>
            <a:r>
              <a:rPr lang="en-US" sz="1200" dirty="0"/>
              <a:t>Power, A. 2013. Making space for belonging: Critical reflections on the implementation of </a:t>
            </a:r>
            <a:r>
              <a:rPr lang="en-US" sz="1200" dirty="0" err="1"/>
              <a:t>personalised</a:t>
            </a:r>
            <a:r>
              <a:rPr lang="en-US" sz="1200" dirty="0"/>
              <a:t> adult social care under the veil of meaningful inclusion. </a:t>
            </a:r>
            <a:r>
              <a:rPr lang="en-US" sz="1200" i="1" dirty="0"/>
              <a:t>Social Science &amp; Medicine</a:t>
            </a:r>
            <a:r>
              <a:rPr lang="en-US" sz="1200" dirty="0"/>
              <a:t>, </a:t>
            </a:r>
            <a:r>
              <a:rPr lang="en-US" sz="1200" i="1" dirty="0"/>
              <a:t>88</a:t>
            </a:r>
            <a:r>
              <a:rPr lang="en-US" sz="1200" dirty="0"/>
              <a:t>, 68–75. </a:t>
            </a:r>
          </a:p>
          <a:p>
            <a:pPr marL="342900" indent="-342900">
              <a:buFont typeface="+mj-lt"/>
              <a:buAutoNum type="arabicPeriod" startAt="8"/>
            </a:pPr>
            <a:r>
              <a:rPr lang="en-US" sz="1200" dirty="0"/>
              <a:t>Johnson, H., Douglas, J., </a:t>
            </a:r>
            <a:r>
              <a:rPr lang="en-US" sz="1200" dirty="0" err="1"/>
              <a:t>Bigby</a:t>
            </a:r>
            <a:r>
              <a:rPr lang="en-US" sz="1200" dirty="0"/>
              <a:t>, C., &amp; </a:t>
            </a:r>
            <a:r>
              <a:rPr lang="en-US" sz="1200" dirty="0" err="1"/>
              <a:t>Iacono</a:t>
            </a:r>
            <a:r>
              <a:rPr lang="en-US" sz="1200" dirty="0"/>
              <a:t>, T. 2009. Maximizing community inclusion through mainstream communication services for adults with severe disabilities. </a:t>
            </a:r>
            <a:r>
              <a:rPr lang="en-US" sz="1200" i="1" dirty="0"/>
              <a:t>International Journal of Speech-Language Pathology</a:t>
            </a:r>
            <a:r>
              <a:rPr lang="en-US" sz="1200" dirty="0"/>
              <a:t>, </a:t>
            </a:r>
            <a:r>
              <a:rPr lang="en-US" sz="1200" i="1" dirty="0"/>
              <a:t>11</a:t>
            </a:r>
            <a:r>
              <a:rPr lang="en-US" sz="1200" dirty="0"/>
              <a:t>(3), 180–190. </a:t>
            </a:r>
          </a:p>
          <a:p>
            <a:pPr marL="342900" indent="-342900">
              <a:buFont typeface="+mj-lt"/>
              <a:buAutoNum type="arabicPeriod" startAt="8"/>
            </a:pPr>
            <a:r>
              <a:rPr lang="en-US" sz="1200" dirty="0"/>
              <a:t>Johnson, H., Douglas, J., </a:t>
            </a:r>
            <a:r>
              <a:rPr lang="en-US" sz="1200" dirty="0" err="1"/>
              <a:t>Bigby</a:t>
            </a:r>
            <a:r>
              <a:rPr lang="en-US" sz="1200" dirty="0"/>
              <a:t>, C., &amp; </a:t>
            </a:r>
            <a:r>
              <a:rPr lang="en-US" sz="1200" dirty="0" err="1"/>
              <a:t>Iacono</a:t>
            </a:r>
            <a:r>
              <a:rPr lang="en-US" sz="1200" dirty="0"/>
              <a:t>, T. 2012. Social interaction with adults with severe intellectual disability: Having fun and hanging out. </a:t>
            </a:r>
            <a:r>
              <a:rPr lang="en-US" sz="1200" i="1" dirty="0"/>
              <a:t>Journal of Applied Research in Intellectual Disabilities</a:t>
            </a:r>
            <a:r>
              <a:rPr lang="en-US" sz="1200" dirty="0"/>
              <a:t>, </a:t>
            </a:r>
            <a:r>
              <a:rPr lang="en-US" sz="1200" i="1" dirty="0"/>
              <a:t>25</a:t>
            </a:r>
            <a:r>
              <a:rPr lang="en-US" sz="1200" dirty="0"/>
              <a:t>(4), 329–341. </a:t>
            </a:r>
          </a:p>
          <a:p>
            <a:pPr marL="342900" indent="-342900">
              <a:buFont typeface="+mj-lt"/>
              <a:buAutoNum type="arabicPeriod" startAt="8"/>
            </a:pPr>
            <a:r>
              <a:rPr lang="en-US" sz="1200" dirty="0"/>
              <a:t>Travers, H. E. and Carter, E. W. 2021. A Systematic Review of How Peer-Mediated Interventions Impact Students Without Disabilities. </a:t>
            </a:r>
            <a:r>
              <a:rPr lang="en-US" sz="1200" i="1" dirty="0"/>
              <a:t>Remedial and Special Education</a:t>
            </a:r>
            <a:r>
              <a:rPr lang="en-US" sz="1200" dirty="0"/>
              <a:t>. </a:t>
            </a:r>
            <a:r>
              <a:rPr lang="en-US" sz="1200" dirty="0" err="1"/>
              <a:t>doi</a:t>
            </a:r>
            <a:r>
              <a:rPr lang="en-US" sz="1200" dirty="0"/>
              <a:t>: 10.1177/0741932521989414.</a:t>
            </a:r>
          </a:p>
          <a:p>
            <a:pPr marL="342900" indent="-342900">
              <a:buFont typeface="+mj-lt"/>
              <a:buAutoNum type="arabicPeriod" startAt="8"/>
            </a:pPr>
            <a:r>
              <a:rPr lang="en-US" sz="1200" dirty="0" err="1"/>
              <a:t>Xxxx</a:t>
            </a:r>
            <a:endParaRPr lang="en-US" sz="1200" dirty="0"/>
          </a:p>
          <a:p>
            <a:pPr marL="342900" indent="-342900">
              <a:buFont typeface="+mj-lt"/>
              <a:buAutoNum type="arabicPeriod" startAt="8"/>
            </a:pPr>
            <a:r>
              <a:rPr lang="en-US" sz="1200" dirty="0" err="1"/>
              <a:t>Ruijs</a:t>
            </a:r>
            <a:r>
              <a:rPr lang="en-US" sz="1200" dirty="0"/>
              <a:t>, N.M.; </a:t>
            </a:r>
            <a:r>
              <a:rPr lang="en-US" sz="1200" dirty="0" err="1"/>
              <a:t>Peetsma</a:t>
            </a:r>
            <a:r>
              <a:rPr lang="en-US" sz="1200" dirty="0"/>
              <a:t>, </a:t>
            </a:r>
            <a:r>
              <a:rPr lang="en-US" sz="1200" dirty="0" err="1"/>
              <a:t>T.T</a:t>
            </a:r>
            <a:r>
              <a:rPr lang="en-US" sz="1200" dirty="0"/>
              <a:t>. 2009. Effects of inclusion on students with and without special educational needs reviewed. </a:t>
            </a:r>
            <a:r>
              <a:rPr lang="en-US" sz="1200" i="1" dirty="0"/>
              <a:t>Educational Research Review</a:t>
            </a:r>
            <a:r>
              <a:rPr lang="en-US" sz="1200" dirty="0"/>
              <a:t>. </a:t>
            </a:r>
            <a:r>
              <a:rPr lang="en-ZA" sz="1200" dirty="0"/>
              <a:t>4(2), 67–79.</a:t>
            </a:r>
            <a:r>
              <a:rPr lang="en-US" sz="1200" dirty="0"/>
              <a:t> </a:t>
            </a:r>
          </a:p>
          <a:p>
            <a:pPr marL="342900" indent="-342900">
              <a:buFont typeface="+mj-lt"/>
              <a:buAutoNum type="arabicPeriod" startAt="8"/>
            </a:pPr>
            <a:r>
              <a:rPr lang="en-US" sz="1200" dirty="0" err="1"/>
              <a:t>Salend</a:t>
            </a:r>
            <a:r>
              <a:rPr lang="en-US" sz="1200" dirty="0"/>
              <a:t>, </a:t>
            </a:r>
            <a:r>
              <a:rPr lang="en-US" sz="1200" dirty="0" err="1"/>
              <a:t>S.J</a:t>
            </a:r>
            <a:r>
              <a:rPr lang="en-US" sz="1200" dirty="0"/>
              <a:t>.; Garrick </a:t>
            </a:r>
            <a:r>
              <a:rPr lang="en-US" sz="1200" dirty="0" err="1"/>
              <a:t>Duhaney</a:t>
            </a:r>
            <a:r>
              <a:rPr lang="en-US" sz="1200" dirty="0"/>
              <a:t>, </a:t>
            </a:r>
            <a:r>
              <a:rPr lang="en-US" sz="1200" dirty="0" err="1"/>
              <a:t>L.M</a:t>
            </a:r>
            <a:r>
              <a:rPr lang="en-US" sz="1200" dirty="0"/>
              <a:t>. 1999. The impact of inclusion on students with and without disabilities and their educators. Remedial and Special Education. 20(2), 114–126.</a:t>
            </a:r>
          </a:p>
        </p:txBody>
      </p:sp>
    </p:spTree>
    <p:extLst>
      <p:ext uri="{BB962C8B-B14F-4D97-AF65-F5344CB8AC3E}">
        <p14:creationId xmlns:p14="http://schemas.microsoft.com/office/powerpoint/2010/main" val="3628944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736</TotalTime>
  <Words>892</Words>
  <Application>Microsoft Office PowerPoint</Application>
  <PresentationFormat>On-screen Show (4:3)</PresentationFormat>
  <Paragraphs>58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Penny Wessels</dc:creator>
  <cp:lastModifiedBy>Penny Wessels</cp:lastModifiedBy>
  <cp:revision>7</cp:revision>
  <dcterms:created xsi:type="dcterms:W3CDTF">2021-01-31T14:53:40Z</dcterms:created>
  <dcterms:modified xsi:type="dcterms:W3CDTF">2021-04-05T06:48:28Z</dcterms:modified>
</cp:coreProperties>
</file>